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5" r:id="rId14"/>
    <p:sldId id="268" r:id="rId15"/>
    <p:sldId id="269" r:id="rId16"/>
    <p:sldId id="271" r:id="rId17"/>
    <p:sldId id="272" r:id="rId18"/>
    <p:sldId id="276" r:id="rId19"/>
    <p:sldId id="277" r:id="rId20"/>
    <p:sldId id="279" r:id="rId21"/>
    <p:sldId id="274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780" autoAdjust="0"/>
  </p:normalViewPr>
  <p:slideViewPr>
    <p:cSldViewPr snapToGrid="0" snapToObjects="1">
      <p:cViewPr>
        <p:scale>
          <a:sx n="75" d="100"/>
          <a:sy n="75" d="100"/>
        </p:scale>
        <p:origin x="1666" y="25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139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2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897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20818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905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16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744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595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224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398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1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30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937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858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979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931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962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0898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529" y="1198880"/>
            <a:ext cx="7173591" cy="2353490"/>
          </a:xfrm>
        </p:spPr>
        <p:txBody>
          <a:bodyPr/>
          <a:lstStyle/>
          <a:p>
            <a:r>
              <a:rPr sz="4800" dirty="0"/>
              <a:t>Clinic Management System: A Diploma Engineering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3529" y="3881114"/>
            <a:ext cx="5275600" cy="861420"/>
          </a:xfrm>
        </p:spPr>
        <p:txBody>
          <a:bodyPr>
            <a:normAutofit fontScale="25000" lnSpcReduction="20000"/>
          </a:bodyPr>
          <a:lstStyle/>
          <a:p>
            <a:r>
              <a:rPr sz="8000" dirty="0"/>
              <a:t>Streamlining</a:t>
            </a:r>
            <a:r>
              <a:rPr sz="7400" dirty="0"/>
              <a:t> Healthcare Management with Django</a:t>
            </a:r>
          </a:p>
          <a:p>
            <a:endParaRPr sz="6400" dirty="0"/>
          </a:p>
          <a:p>
            <a:r>
              <a:rPr lang="en-US" sz="4400" dirty="0"/>
              <a:t>Hareesh Shankar </a:t>
            </a:r>
            <a:r>
              <a:rPr lang="en-US" sz="4400" dirty="0" err="1"/>
              <a:t>bhat</a:t>
            </a:r>
            <a:endParaRPr sz="4400" dirty="0"/>
          </a:p>
          <a:p>
            <a:r>
              <a:rPr lang="en-US" sz="4400" dirty="0"/>
              <a:t>Computer Science </a:t>
            </a:r>
            <a:endParaRPr sz="4400" dirty="0"/>
          </a:p>
          <a:p>
            <a:r>
              <a:rPr lang="en-US" sz="4400" dirty="0" err="1"/>
              <a:t>kle</a:t>
            </a:r>
            <a:r>
              <a:rPr lang="en-US" sz="4400" dirty="0"/>
              <a:t>  society’s C.I </a:t>
            </a:r>
            <a:r>
              <a:rPr lang="en-US" sz="4400" dirty="0" err="1"/>
              <a:t>Munavalli</a:t>
            </a:r>
            <a:r>
              <a:rPr lang="en-US" sz="4400" dirty="0"/>
              <a:t> polytechnic, </a:t>
            </a:r>
            <a:r>
              <a:rPr lang="en-US" sz="4400" dirty="0" err="1"/>
              <a:t>hubballi</a:t>
            </a:r>
            <a:endParaRPr sz="4400" dirty="0"/>
          </a:p>
          <a:p>
            <a:r>
              <a:rPr lang="en-US" sz="4400" dirty="0"/>
              <a:t>26 - 04 - 2025</a:t>
            </a:r>
            <a:endParaRPr sz="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Implementation Details: User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Used Django's built-in authentication framework for user registration and login.</a:t>
            </a:r>
          </a:p>
          <a:p>
            <a:r>
              <a:t>• Implemented a custom user model with role-based permissions.</a:t>
            </a:r>
          </a:p>
          <a:p>
            <a:r>
              <a:t>• Integrated django-allauth for social authentication (optional).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211FD6-3E8D-DC36-91EC-96E553D1A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126" y="4878555"/>
            <a:ext cx="3391748" cy="170099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Implementation Details: Appointment Scheduling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Created Django models for appointments and time slots.</a:t>
            </a:r>
          </a:p>
          <a:p>
            <a:r>
              <a:t>• Implemented views for booking, viewing, and managing appointments.</a:t>
            </a:r>
          </a:p>
          <a:p>
            <a:r>
              <a:t>• Integrated django-flatpickr for user-friendly date and time selection.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Implementation Details: Medication Tracking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Created Django models for medications and prescriptions.</a:t>
            </a:r>
          </a:p>
          <a:p>
            <a:r>
              <a:t>• Implemented views for managing medications and creating prescriptions.</a:t>
            </a:r>
          </a:p>
          <a:p>
            <a:r>
              <a:t>• Implemented basic inventory tracking.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1257F-988C-A0F2-9F46-877603268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0" i="0" dirty="0">
                <a:solidFill>
                  <a:srgbClr val="E2E2E5"/>
                </a:solidFill>
                <a:effectLst/>
                <a:latin typeface="Century Gothic (Headings)"/>
              </a:rPr>
              <a:t>Software Applications Used</a:t>
            </a:r>
            <a:endParaRPr lang="en-IN" dirty="0">
              <a:latin typeface="Century Gothic (Headings)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4F30C-4666-8EDB-1DA9-C15BB0E38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E2E2E5"/>
                </a:solidFill>
                <a:effectLst/>
                <a:latin typeface="Century Gothic (Headings)"/>
              </a:rPr>
              <a:t>Development Environment:</a:t>
            </a:r>
            <a:endParaRPr lang="en-IN" b="0" i="0" dirty="0">
              <a:solidFill>
                <a:srgbClr val="E2E2E5"/>
              </a:solidFill>
              <a:effectLst/>
              <a:latin typeface="Century Gothic (Headings)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E2E2E5"/>
                </a:solidFill>
                <a:effectLst/>
                <a:latin typeface="Century Gothic (Headings)"/>
              </a:rPr>
              <a:t>Operating System: Windows, or Linux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E2E2E5"/>
                </a:solidFill>
                <a:effectLst/>
                <a:latin typeface="Century Gothic (Headings)"/>
              </a:rPr>
              <a:t>Text Editor/IDE: Visual Studio Code (VS Code)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E2E2E5"/>
                </a:solidFill>
                <a:effectLst/>
                <a:latin typeface="Century Gothic (Headings)"/>
              </a:rPr>
              <a:t>Python Interpreter: Python 3.13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E2E2E5"/>
                </a:solidFill>
                <a:effectLst/>
                <a:latin typeface="Century Gothic (Headings)"/>
              </a:rPr>
              <a:t>Version Control:</a:t>
            </a:r>
            <a:endParaRPr lang="en-US" b="0" i="0" dirty="0">
              <a:solidFill>
                <a:srgbClr val="E2E2E5"/>
              </a:solidFill>
              <a:effectLst/>
              <a:latin typeface="Century Gothic (Headings)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2E2E5"/>
                </a:solidFill>
                <a:effectLst/>
                <a:latin typeface="Century Gothic (Headings)"/>
              </a:rPr>
              <a:t>Git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2E2E5"/>
                </a:solidFill>
                <a:effectLst/>
                <a:latin typeface="Century Gothic (Headings)"/>
              </a:rPr>
              <a:t>GitHub (Repository Hosting)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E2E2E5"/>
                </a:solidFill>
                <a:effectLst/>
                <a:latin typeface="Century Gothic (Headings)"/>
              </a:rPr>
              <a:t>Package Management:</a:t>
            </a:r>
            <a:endParaRPr lang="en-IN" b="0" i="0" dirty="0">
              <a:solidFill>
                <a:srgbClr val="E2E2E5"/>
              </a:solidFill>
              <a:effectLst/>
              <a:latin typeface="Century Gothic (Headings)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E2E2E5"/>
                </a:solidFill>
                <a:effectLst/>
                <a:latin typeface="Century Gothic (Headings)"/>
              </a:rPr>
              <a:t>pip (Python Package Installer)</a:t>
            </a:r>
            <a:endParaRPr lang="en-IN" dirty="0">
              <a:solidFill>
                <a:srgbClr val="E2E2E5"/>
              </a:solidFill>
              <a:latin typeface="Century Gothic (Headings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E2E2E5"/>
                </a:solidFill>
                <a:effectLst/>
                <a:latin typeface="Century Gothic (Headings)"/>
              </a:rPr>
              <a:t>Database Management:</a:t>
            </a:r>
            <a:endParaRPr lang="en-IN" b="0" i="0" dirty="0">
              <a:solidFill>
                <a:srgbClr val="E2E2E5"/>
              </a:solidFill>
              <a:effectLst/>
              <a:latin typeface="Century Gothic (Headings)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E2E2E5"/>
                </a:solidFill>
                <a:effectLst/>
                <a:latin typeface="Century Gothic (Headings)"/>
              </a:rPr>
              <a:t>SQLite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E2E2E5"/>
                </a:solidFill>
                <a:effectLst/>
                <a:latin typeface="Century Gothic (Headings)"/>
              </a:rPr>
              <a:t>DB Browser for SQLite (Optional)</a:t>
            </a:r>
          </a:p>
          <a:p>
            <a:endParaRPr lang="en-IN" dirty="0"/>
          </a:p>
          <a:p>
            <a:pPr marL="457200" lvl="1" indent="0" algn="l">
              <a:buNone/>
            </a:pPr>
            <a:endParaRPr lang="en-IN" b="0" i="0" dirty="0">
              <a:solidFill>
                <a:srgbClr val="E2E2E5"/>
              </a:solidFill>
              <a:effectLst/>
              <a:latin typeface="Century Gothic (Headings)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9038AF-0A4E-8460-741C-8E940BDC1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355" y="3606800"/>
            <a:ext cx="2421470" cy="16916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C56365-BC7B-0608-0F87-30EF0F0B1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8256" y="5425600"/>
            <a:ext cx="1234547" cy="112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703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Implementing RBAC</a:t>
            </a:r>
          </a:p>
          <a:p>
            <a:r>
              <a:t>• Integrating third-party libraries</a:t>
            </a:r>
          </a:p>
          <a:p>
            <a:r>
              <a:t>• Addressing security vulnerabilities</a:t>
            </a:r>
          </a:p>
          <a:p>
            <a:r>
              <a:t>• Database schema design</a:t>
            </a:r>
          </a:p>
          <a:p>
            <a:r>
              <a:t>• Circular Imports issues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Implement unit testing to automatically test the system</a:t>
            </a:r>
          </a:p>
          <a:p>
            <a:r>
              <a:rPr dirty="0"/>
              <a:t>•</a:t>
            </a:r>
            <a:r>
              <a:rPr lang="en-US" dirty="0"/>
              <a:t> Removing bugs and errors</a:t>
            </a:r>
          </a:p>
          <a:p>
            <a:r>
              <a:rPr dirty="0"/>
              <a:t>• Improve the look and feel of the website, or add more functionalities to each user group (admin, doctor, patient and receptionist)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System Architecture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534B50-51BC-7A97-412E-63615D68C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070" y="1454302"/>
            <a:ext cx="7822793" cy="49509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Database Design: Entity-Relationship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8EC8D4-028C-111A-C7DE-C821D9C243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768" t="1718" r="21891" b="2322"/>
          <a:stretch/>
        </p:blipFill>
        <p:spPr>
          <a:xfrm>
            <a:off x="1836378" y="1995053"/>
            <a:ext cx="4635925" cy="452169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DD48-8F60-EFF3-6336-5DAB39640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i="0" dirty="0">
                <a:solidFill>
                  <a:srgbClr val="E2E2E5"/>
                </a:solidFill>
                <a:effectLst/>
                <a:latin typeface="Century Gothic (Headings)"/>
              </a:rPr>
              <a:t>Use Case Diagram</a:t>
            </a:r>
            <a:endParaRPr lang="en-IN" dirty="0">
              <a:latin typeface="Century Gothic (Headings)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0031AE-361E-C0D6-447B-054A79780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10" y="1381473"/>
            <a:ext cx="7978570" cy="531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435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102E-6261-F505-FBF3-2A4B60603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i="0" dirty="0">
                <a:solidFill>
                  <a:srgbClr val="E2E2E5"/>
                </a:solidFill>
                <a:effectLst/>
                <a:latin typeface="Century Gothic (Headings)"/>
              </a:rPr>
              <a:t>Class Diagram</a:t>
            </a:r>
            <a:endParaRPr lang="en-IN" dirty="0">
              <a:latin typeface="Century Gothic (Headings)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3773AC-E10B-8FB9-B4F2-860001663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" y="1435946"/>
            <a:ext cx="7813040" cy="520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14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Aims to provide a comprehensive solution for managing appointments, tracking medications, and controlling user access in a clinic environment.</a:t>
            </a:r>
          </a:p>
          <a:p>
            <a:r>
              <a:t>• Addresses the challenges of efficient data management and secure access in modern clinics.</a:t>
            </a:r>
          </a:p>
          <a:p>
            <a:r>
              <a:t>• Focuses on creating a user-friendly and reliable system for both healthcare providers and patients.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2BE31-581F-1E7A-C252-4509953D4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2371C-7C1C-D73E-C863-7E03C4861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IN" dirty="0"/>
              <a:t>OWASP Foundation. (2022). SQL Injection. Retrieved from https://owasp.org/www community/attacks/</a:t>
            </a:r>
            <a:r>
              <a:rPr lang="en-IN" dirty="0" err="1"/>
              <a:t>SQL_Injection</a:t>
            </a:r>
            <a:endParaRPr lang="en-IN" dirty="0"/>
          </a:p>
          <a:p>
            <a:pPr marL="457200" indent="-457200">
              <a:buAutoNum type="arabicPeriod"/>
            </a:pPr>
            <a:r>
              <a:rPr lang="en-US" dirty="0"/>
              <a:t>Google Captcha. To Avoid bots. https://www.google.com/recaptcha/about/ </a:t>
            </a:r>
          </a:p>
          <a:p>
            <a:pPr marL="457200" indent="-457200">
              <a:buAutoNum type="arabicPeriod"/>
            </a:pPr>
            <a:r>
              <a:rPr lang="en-US" dirty="0"/>
              <a:t>Smith, J. "Protecting Django Applications from Common Cybersecurity Threats." Journal of Web Security, 10(2), 123-135. </a:t>
            </a:r>
          </a:p>
          <a:p>
            <a:pPr marL="457200" indent="-457200">
              <a:buAutoNum type="arabicPeriod"/>
            </a:pPr>
            <a:r>
              <a:rPr lang="en-US" dirty="0"/>
              <a:t>Johnson, R., &amp; Williams, S. "Best Practices for Secure Django Development." Proceedings of the International Conference on Cybersecurity.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61688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6FB4C-8F80-9ACB-F39B-47B0E5E2D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2769177"/>
            <a:ext cx="8905009" cy="1319645"/>
          </a:xfrm>
        </p:spPr>
        <p:txBody>
          <a:bodyPr/>
          <a:lstStyle/>
          <a:p>
            <a:pPr algn="ctr"/>
            <a:r>
              <a:rPr lang="en-IN" dirty="0"/>
              <a:t>THANK YOU</a:t>
            </a:r>
            <a:r>
              <a:rPr lang="en-US" dirty="0"/>
              <a:t>🙏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7787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Challenge: Inefficient Clinic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Manual processes for appointment scheduling and medication tracking are time-consuming and prone to errors.</a:t>
            </a:r>
          </a:p>
          <a:p>
            <a:r>
              <a:t>• Lack of centralized data management can lead to communication breakdowns and delays in patient care.</a:t>
            </a:r>
          </a:p>
          <a:p>
            <a:r>
              <a:t>• Inadequate security measures can compromise sensitive patient information.</a:t>
            </a:r>
          </a:p>
          <a:p>
            <a:r>
              <a:t>• Traditional system usually lacks remote logging in access for a doctor to check the system.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Our Solution: A Centralized Clinic Management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2481189"/>
            <a:ext cx="6711654" cy="4195481"/>
          </a:xfrm>
        </p:spPr>
        <p:txBody>
          <a:bodyPr/>
          <a:lstStyle/>
          <a:p>
            <a:r>
              <a:rPr dirty="0"/>
              <a:t>A web-based application built with Django for efficient data management and accessibility.</a:t>
            </a:r>
          </a:p>
          <a:p>
            <a:r>
              <a:rPr dirty="0"/>
              <a:t>• Automated appointment scheduling and medication tracking to reduce errors and improve efficiency.</a:t>
            </a:r>
          </a:p>
          <a:p>
            <a:r>
              <a:rPr dirty="0"/>
              <a:t>• Role-Based Access Control (RBAC) to ensure secure access to sensitive information.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Features: User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User registration with role selection (Admin, Doctor, Patient, Receptionist).</a:t>
            </a:r>
          </a:p>
          <a:p>
            <a:r>
              <a:t>• Secure login/logout functionality.</a:t>
            </a:r>
          </a:p>
          <a:p>
            <a:r>
              <a:t>• Role-Based Access Control (RBAC): Different roles have access to different features and dashboards.</a:t>
            </a:r>
          </a:p>
          <a:p>
            <a:r>
              <a:t>• Password reset functionality.</a:t>
            </a:r>
          </a:p>
          <a:p>
            <a:r>
              <a:t>• Two Factor Authentication (2FA): Added email OTP to secure the login pages.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Features: Appointment Scheduling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Intuitive appointment booking interface.</a:t>
            </a:r>
          </a:p>
          <a:p>
            <a:r>
              <a:rPr dirty="0"/>
              <a:t>• Integration with </a:t>
            </a:r>
            <a:r>
              <a:rPr dirty="0" err="1"/>
              <a:t>django-flatpickr</a:t>
            </a:r>
            <a:r>
              <a:rPr dirty="0"/>
              <a:t> for easy date and time selection.</a:t>
            </a:r>
          </a:p>
          <a:p>
            <a:r>
              <a:rPr dirty="0"/>
              <a:t>• Calendar views for visualizing appointments.</a:t>
            </a:r>
          </a:p>
          <a:p>
            <a:r>
              <a:rPr dirty="0"/>
              <a:t>• Automated email reminders to patients and doctors (To implement in future)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Features: Medication Tracking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Medication management (Add, Edit, Delete medications - Admin only).</a:t>
            </a:r>
          </a:p>
          <a:p>
            <a:r>
              <a:t>• Prescription management (Create prescriptions for patients - Doctor only).</a:t>
            </a:r>
          </a:p>
          <a:p>
            <a:r>
              <a:t>• Medication and prescription list views.</a:t>
            </a:r>
          </a:p>
          <a:p>
            <a:r>
              <a:t>• Patient medication history tracking.</a:t>
            </a:r>
          </a:p>
          <a:p>
            <a:r>
              <a:t>• Quantity in stock.</a:t>
            </a:r>
          </a:p>
          <a:p>
            <a:r>
              <a:t>• Reorder level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Backend: Django (Python web framework)</a:t>
            </a:r>
          </a:p>
          <a:p>
            <a:r>
              <a:rPr dirty="0"/>
              <a:t>• Database: SQLite (for development)</a:t>
            </a:r>
          </a:p>
          <a:p>
            <a:r>
              <a:rPr dirty="0"/>
              <a:t>• Frontend: HTML, CSS, JavaScript, Bootstrap</a:t>
            </a:r>
          </a:p>
          <a:p>
            <a:r>
              <a:rPr dirty="0"/>
              <a:t>• Date/Time Picker: </a:t>
            </a:r>
            <a:r>
              <a:rPr dirty="0" err="1"/>
              <a:t>django-flatpickr</a:t>
            </a:r>
            <a:endParaRPr dirty="0"/>
          </a:p>
          <a:p>
            <a:r>
              <a:rPr dirty="0"/>
              <a:t>• 2FA: </a:t>
            </a:r>
            <a:r>
              <a:rPr dirty="0" err="1"/>
              <a:t>django-otp</a:t>
            </a:r>
            <a:r>
              <a:rPr dirty="0"/>
              <a:t>, allauth-2fa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C4AC4-B3CD-092E-FCD3-33A6A788A9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07" t="16442" r="75441" b="8166"/>
          <a:stretch/>
        </p:blipFill>
        <p:spPr>
          <a:xfrm>
            <a:off x="396240" y="4998719"/>
            <a:ext cx="1333000" cy="8331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F6B7BF-BF75-7C1F-89CF-8A0D61072B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48" t="8205" r="3604"/>
          <a:stretch/>
        </p:blipFill>
        <p:spPr>
          <a:xfrm>
            <a:off x="7062715" y="4907279"/>
            <a:ext cx="1420080" cy="10097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975283-7510-ABD1-C06C-F743BE8549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619" t="16441" r="39271" b="8166"/>
          <a:stretch/>
        </p:blipFill>
        <p:spPr>
          <a:xfrm>
            <a:off x="2560319" y="4998720"/>
            <a:ext cx="1220641" cy="8331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55F0B9-BDD9-E2B4-7A5C-E6917D5493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6356" t="16442" r="2535" b="8166"/>
          <a:stretch/>
        </p:blipFill>
        <p:spPr>
          <a:xfrm>
            <a:off x="4724400" y="4998720"/>
            <a:ext cx="1220641" cy="8331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Security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Input validation to prevent XSS and other injection attacks.</a:t>
            </a:r>
          </a:p>
          <a:p>
            <a:r>
              <a:t>• Password hashing using Django's built-in authentication system.</a:t>
            </a:r>
          </a:p>
          <a:p>
            <a:r>
              <a:t>• Role-Based Access Control (RBAC) to restrict access to sensitive features.</a:t>
            </a:r>
          </a:p>
          <a:p>
            <a:r>
              <a:t>• Implementation of Email OTP 2FA for login pages.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420</TotalTime>
  <Words>774</Words>
  <Application>Microsoft Office PowerPoint</Application>
  <PresentationFormat>On-screen Show (4:3)</PresentationFormat>
  <Paragraphs>94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Century Gothic</vt:lpstr>
      <vt:lpstr>Century Gothic (Headings)</vt:lpstr>
      <vt:lpstr>Wingdings 3</vt:lpstr>
      <vt:lpstr>Ion</vt:lpstr>
      <vt:lpstr>Clinic Management System: A Diploma Engineering Project</vt:lpstr>
      <vt:lpstr>Project Overview</vt:lpstr>
      <vt:lpstr>The Challenge: Inefficient Clinic Management</vt:lpstr>
      <vt:lpstr>Our Solution: A Centralized Clinic Management System</vt:lpstr>
      <vt:lpstr>Key Features: User Management</vt:lpstr>
      <vt:lpstr>Key Features: Appointment Scheduling</vt:lpstr>
      <vt:lpstr>Key Features: Medication Tracking</vt:lpstr>
      <vt:lpstr>Technologies Used</vt:lpstr>
      <vt:lpstr>Security Implementation</vt:lpstr>
      <vt:lpstr>Implementation Details: User Authentication</vt:lpstr>
      <vt:lpstr>Implementation Details: Appointment Scheduling</vt:lpstr>
      <vt:lpstr>Implementation Details: Medication Tracking</vt:lpstr>
      <vt:lpstr>Software Applications Used</vt:lpstr>
      <vt:lpstr>Challenges Faced</vt:lpstr>
      <vt:lpstr>Future Enhancements</vt:lpstr>
      <vt:lpstr>System Architecture</vt:lpstr>
      <vt:lpstr>Database Design: Entity-Relationship Diagram</vt:lpstr>
      <vt:lpstr>Use Case Diagram</vt:lpstr>
      <vt:lpstr>Class Diagram</vt:lpstr>
      <vt:lpstr>Sources:</vt:lpstr>
      <vt:lpstr>THANK YOU🙏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HAREESH BHAT</cp:lastModifiedBy>
  <cp:revision>9</cp:revision>
  <dcterms:created xsi:type="dcterms:W3CDTF">2013-01-27T09:14:16Z</dcterms:created>
  <dcterms:modified xsi:type="dcterms:W3CDTF">2025-04-25T08:36:05Z</dcterms:modified>
  <cp:category/>
</cp:coreProperties>
</file>

<file path=docProps/thumbnail.jpeg>
</file>